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365" r:id="rId2"/>
    <p:sldId id="329" r:id="rId3"/>
    <p:sldId id="331" r:id="rId4"/>
    <p:sldId id="303" r:id="rId5"/>
    <p:sldId id="364" r:id="rId6"/>
    <p:sldId id="317" r:id="rId7"/>
    <p:sldId id="334" r:id="rId8"/>
    <p:sldId id="316" r:id="rId9"/>
    <p:sldId id="354" r:id="rId10"/>
    <p:sldId id="355" r:id="rId11"/>
    <p:sldId id="356" r:id="rId12"/>
    <p:sldId id="358" r:id="rId13"/>
    <p:sldId id="361" r:id="rId14"/>
    <p:sldId id="363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1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80070-3F7A-47ED-ADBC-FC13678C56B8}" type="datetimeFigureOut">
              <a:rPr lang="en-US" smtClean="0"/>
              <a:pPr/>
              <a:t>27/05/2017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0575F-8AEE-4DB3-94EA-910CC30C60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301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B62-BDEE-4B29-BAC1-E9D36C4B4E69}" type="datetimeFigureOut">
              <a:rPr lang="en-US" smtClean="0"/>
              <a:pPr/>
              <a:t>27/05/2017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9E41-03D9-4DAA-8BEF-C4F3ED506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B62-BDEE-4B29-BAC1-E9D36C4B4E69}" type="datetimeFigureOut">
              <a:rPr lang="en-US" smtClean="0"/>
              <a:pPr/>
              <a:t>27/05/2017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9E41-03D9-4DAA-8BEF-C4F3ED506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B62-BDEE-4B29-BAC1-E9D36C4B4E69}" type="datetimeFigureOut">
              <a:rPr lang="en-US" smtClean="0"/>
              <a:pPr/>
              <a:t>27/05/2017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9E41-03D9-4DAA-8BEF-C4F3ED506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B62-BDEE-4B29-BAC1-E9D36C4B4E69}" type="datetimeFigureOut">
              <a:rPr lang="en-US" smtClean="0"/>
              <a:pPr/>
              <a:t>27/05/2017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9E41-03D9-4DAA-8BEF-C4F3ED506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B62-BDEE-4B29-BAC1-E9D36C4B4E69}" type="datetimeFigureOut">
              <a:rPr lang="en-US" smtClean="0"/>
              <a:pPr/>
              <a:t>27/05/2017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9E41-03D9-4DAA-8BEF-C4F3ED506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B62-BDEE-4B29-BAC1-E9D36C4B4E69}" type="datetimeFigureOut">
              <a:rPr lang="en-US" smtClean="0"/>
              <a:pPr/>
              <a:t>27/05/2017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9E41-03D9-4DAA-8BEF-C4F3ED506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B62-BDEE-4B29-BAC1-E9D36C4B4E69}" type="datetimeFigureOut">
              <a:rPr lang="en-US" smtClean="0"/>
              <a:pPr/>
              <a:t>27/05/2017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9E41-03D9-4DAA-8BEF-C4F3ED506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B62-BDEE-4B29-BAC1-E9D36C4B4E69}" type="datetimeFigureOut">
              <a:rPr lang="en-US" smtClean="0"/>
              <a:pPr/>
              <a:t>27/05/2017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9E41-03D9-4DAA-8BEF-C4F3ED506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B62-BDEE-4B29-BAC1-E9D36C4B4E69}" type="datetimeFigureOut">
              <a:rPr lang="en-US" smtClean="0"/>
              <a:pPr/>
              <a:t>27/05/2017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9E41-03D9-4DAA-8BEF-C4F3ED506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B62-BDEE-4B29-BAC1-E9D36C4B4E69}" type="datetimeFigureOut">
              <a:rPr lang="en-US" smtClean="0"/>
              <a:pPr/>
              <a:t>27/05/2017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9E41-03D9-4DAA-8BEF-C4F3ED506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B62-BDEE-4B29-BAC1-E9D36C4B4E69}" type="datetimeFigureOut">
              <a:rPr lang="en-US" smtClean="0"/>
              <a:pPr/>
              <a:t>27/05/2017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9E41-03D9-4DAA-8BEF-C4F3ED506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01B62-BDEE-4B29-BAC1-E9D36C4B4E69}" type="datetimeFigureOut">
              <a:rPr lang="en-US" smtClean="0"/>
              <a:pPr/>
              <a:t>27/05/2017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9E41-03D9-4DAA-8BEF-C4F3ED506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gif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1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1.bin"/><Relationship Id="rId4" Type="http://schemas.openxmlformats.org/officeDocument/2006/relationships/audio" Target="../media/audio1.wav"/><Relationship Id="rId9" Type="http://schemas.openxmlformats.org/officeDocument/2006/relationships/image" Target="../media/image6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slide" Target="slide9.x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slide" Target="slide9.x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slide" Target="slide9.x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6.jpeg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slide" Target="slide9.xml"/><Relationship Id="rId11" Type="http://schemas.openxmlformats.org/officeDocument/2006/relationships/oleObject" Target="../embeddings/oleObject31.bin"/><Relationship Id="rId5" Type="http://schemas.openxmlformats.org/officeDocument/2006/relationships/image" Target="../media/image29.wmf"/><Relationship Id="rId10" Type="http://schemas.openxmlformats.org/officeDocument/2006/relationships/image" Target="../media/image31.wmf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2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wmf"/><Relationship Id="rId9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6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1.wmf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18.wmf"/><Relationship Id="rId3" Type="http://schemas.openxmlformats.org/officeDocument/2006/relationships/oleObject" Target="../embeddings/oleObject17.bin"/><Relationship Id="rId7" Type="http://schemas.openxmlformats.org/officeDocument/2006/relationships/image" Target="../media/image8.wmf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1.bin"/><Relationship Id="rId4" Type="http://schemas.openxmlformats.org/officeDocument/2006/relationships/image" Target="../media/image1.wmf"/><Relationship Id="rId9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image" Target="../media/image22.jpeg"/><Relationship Id="rId7" Type="http://schemas.openxmlformats.org/officeDocument/2006/relationships/slide" Target="slide11.xm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image" Target="../media/image24.jpeg"/><Relationship Id="rId10" Type="http://schemas.openxmlformats.org/officeDocument/2006/relationships/slide" Target="slide14.xml"/><Relationship Id="rId4" Type="http://schemas.openxmlformats.org/officeDocument/2006/relationships/image" Target="../media/image23.jpeg"/><Relationship Id="rId9" Type="http://schemas.openxmlformats.org/officeDocument/2006/relationships/slide" Target="slid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`</a:t>
            </a:r>
          </a:p>
        </p:txBody>
      </p:sp>
      <p:pic>
        <p:nvPicPr>
          <p:cNvPr id="2051" name="Picture 3" descr="POINSET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43750" y="5026027"/>
            <a:ext cx="2000250" cy="1831975"/>
          </a:xfrm>
          <a:noFill/>
        </p:spPr>
      </p:pic>
      <p:pic>
        <p:nvPicPr>
          <p:cNvPr id="2052" name="Picture 4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197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15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0"/>
            <a:ext cx="154463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FIREWRK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2819400"/>
            <a:ext cx="287972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21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999038"/>
            <a:ext cx="1979613" cy="185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WordArt 9"/>
          <p:cNvSpPr>
            <a:spLocks noChangeArrowheads="1" noChangeShapeType="1" noTextEdit="1"/>
          </p:cNvSpPr>
          <p:nvPr/>
        </p:nvSpPr>
        <p:spPr bwMode="auto">
          <a:xfrm>
            <a:off x="684213" y="1628775"/>
            <a:ext cx="7924800" cy="147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.VnAristote"/>
              </a:rPr>
              <a:t>NhiÖt</a:t>
            </a: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.VnAristote"/>
              </a:rPr>
              <a:t> 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.VnAristote"/>
              </a:rPr>
              <a:t>liÖt</a:t>
            </a: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.VnAristote"/>
              </a:rPr>
              <a:t> 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.VnAristote"/>
              </a:rPr>
              <a:t>chµo</a:t>
            </a: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.VnAristote"/>
              </a:rPr>
              <a:t> 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.VnAristote"/>
              </a:rPr>
              <a:t>mõng</a:t>
            </a: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.VnAristote"/>
              </a:rPr>
              <a:t> 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.VnAristote"/>
              </a:rPr>
              <a:t>c¸c</a:t>
            </a: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.VnAristote"/>
              </a:rPr>
              <a:t> 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.VnAristote"/>
              </a:rPr>
              <a:t>thÇy</a:t>
            </a: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.VnAristote"/>
              </a:rPr>
              <a:t> c« 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.VnAristote"/>
              </a:rPr>
              <a:t>gi¸o</a:t>
            </a:r>
            <a:endParaRPr lang="en-US" sz="36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50000"/>
                  </a:srgbClr>
                </a:outerShdw>
              </a:effectLst>
              <a:latin typeface=".VnAristote"/>
            </a:endParaRPr>
          </a:p>
        </p:txBody>
      </p:sp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1912938" y="3101975"/>
            <a:ext cx="5257800" cy="704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Stamp"/>
              </a:rPr>
              <a:t>vÒ dù chuyªn ®Ò</a:t>
            </a:r>
          </a:p>
        </p:txBody>
      </p:sp>
      <p:sp>
        <p:nvSpPr>
          <p:cNvPr id="2059" name="WordArt 11"/>
          <p:cNvSpPr>
            <a:spLocks noChangeArrowheads="1" noChangeShapeType="1" noTextEdit="1"/>
          </p:cNvSpPr>
          <p:nvPr/>
        </p:nvSpPr>
        <p:spPr bwMode="auto">
          <a:xfrm>
            <a:off x="1979613" y="4076700"/>
            <a:ext cx="5097462" cy="9286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593"/>
              </a:avLst>
            </a:prstTxWarp>
          </a:bodyPr>
          <a:lstStyle/>
          <a:p>
            <a:r>
              <a:rPr lang="en-US" sz="60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ÔN </a:t>
            </a:r>
            <a:r>
              <a:rPr lang="en-US" sz="60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THI VÀO 10 </a:t>
            </a:r>
            <a:r>
              <a:rPr lang="en-US" sz="60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 </a:t>
            </a:r>
            <a:r>
              <a:rPr lang="en-US" sz="60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ĐẠI SỐ </a:t>
            </a:r>
          </a:p>
        </p:txBody>
      </p:sp>
      <p:pic>
        <p:nvPicPr>
          <p:cNvPr id="2060" name="Picture 12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166769" y="3969"/>
            <a:ext cx="1981200" cy="197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61" name="Object 13"/>
          <p:cNvGraphicFramePr>
            <a:graphicFrameLocks noGrp="1" noChangeAspect="1"/>
          </p:cNvGraphicFramePr>
          <p:nvPr>
            <p:ph sz="half" idx="2"/>
          </p:nvPr>
        </p:nvGraphicFramePr>
        <p:xfrm>
          <a:off x="5954714" y="2516188"/>
          <a:ext cx="1425575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87" name="Equation" r:id="rId10" imgW="114151" imgH="215619" progId="Equation.3">
                  <p:embed/>
                </p:oleObj>
              </mc:Choice>
              <mc:Fallback>
                <p:oleObj name="Equation" r:id="rId10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4714" y="2516188"/>
                        <a:ext cx="1425575" cy="269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WordArt 14" descr="White marble"/>
          <p:cNvSpPr>
            <a:spLocks noChangeArrowheads="1" noChangeShapeType="1" noTextEdit="1"/>
          </p:cNvSpPr>
          <p:nvPr/>
        </p:nvSpPr>
        <p:spPr bwMode="auto">
          <a:xfrm>
            <a:off x="2363788" y="985838"/>
            <a:ext cx="4806950" cy="395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r>
              <a:rPr lang="vi-VN" sz="3600" kern="10">
                <a:ln w="9525"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Trường THCS Long Biên</a:t>
            </a:r>
            <a:endParaRPr lang="en-US" sz="3600" kern="10">
              <a:ln w="9525">
                <a:round/>
                <a:headEnd/>
                <a:tailEnd/>
              </a:ln>
              <a:blipFill dpi="0" rotWithShape="0">
                <a:blip r:embed="rId12"/>
                <a:srcRect/>
                <a:tile tx="0" ty="0" sx="100000" sy="100000" flip="none" algn="tl"/>
              </a:blipFill>
              <a:latin typeface="Times New Roman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47311" y="5743854"/>
            <a:ext cx="53865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GIÁO VIÊN: ĐÀO THỊ THU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469911"/>
      </p:ext>
    </p:extLst>
  </p:cSld>
  <p:clrMapOvr>
    <a:masterClrMapping/>
  </p:clrMapOvr>
  <p:transition spd="med">
    <p:blinds dir="vert"/>
    <p:sndAc>
      <p:stSnd>
        <p:snd r:embed="rId4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228600"/>
            <a:ext cx="9144000" cy="6896100"/>
            <a:chOff x="0" y="0"/>
            <a:chExt cx="9144000" cy="6896100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" name="TextBox 2"/>
            <p:cNvSpPr txBox="1"/>
            <p:nvPr/>
          </p:nvSpPr>
          <p:spPr>
            <a:xfrm>
              <a:off x="2971800" y="990600"/>
              <a:ext cx="4114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CÂU HỎI Ô SỐ 1</a:t>
              </a:r>
              <a:endPara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28600" y="2514600"/>
              <a:ext cx="441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>
                  <a:latin typeface="Times New Roman" pitchFamily="18" charset="0"/>
                  <a:cs typeface="Times New Roman" pitchFamily="18" charset="0"/>
                </a:rPr>
                <a:t>Tìm GTNN của biểu thức:</a:t>
              </a: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/>
          </p:nvGraphicFramePr>
          <p:xfrm>
            <a:off x="4348163" y="2362200"/>
            <a:ext cx="3114675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9268" name="Equation" r:id="rId4" imgW="1473120" imgH="457200" progId="Equation.DSMT4">
                    <p:embed/>
                  </p:oleObj>
                </mc:Choice>
                <mc:Fallback>
                  <p:oleObj name="Equation" r:id="rId4" imgW="1473120" imgH="45720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48163" y="2362200"/>
                          <a:ext cx="3114675" cy="838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ounded Rectangle 5">
              <a:hlinkClick r:id="rId6" action="ppaction://hlinksldjump"/>
            </p:cNvPr>
            <p:cNvSpPr/>
            <p:nvPr/>
          </p:nvSpPr>
          <p:spPr>
            <a:xfrm>
              <a:off x="6629400" y="6362700"/>
              <a:ext cx="25146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Trơ về</a:t>
              </a: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3400" y="3505200"/>
              <a:ext cx="853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i="1" smtClean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(Trích bộ đề ôn thi vào lớp 10- nhà xuất bản GD  Việt Nam)</a:t>
              </a:r>
              <a:endParaRPr lang="en-US" sz="2400" b="1" i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971800" y="990600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 Ô SỐ 2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51460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Cho biểu thức: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136900" y="2438400"/>
          <a:ext cx="30876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92" name="Equation" r:id="rId4" imgW="1460160" imgH="457200" progId="Equation.DSMT4">
                  <p:embed/>
                </p:oleObj>
              </mc:Choice>
              <mc:Fallback>
                <p:oleObj name="Equation" r:id="rId4" imgW="146016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6900" y="2438400"/>
                        <a:ext cx="308768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>
            <a:hlinkClick r:id="rId6" action="ppaction://hlinksldjump"/>
          </p:cNvPr>
          <p:cNvSpPr/>
          <p:nvPr/>
        </p:nvSpPr>
        <p:spPr>
          <a:xfrm>
            <a:off x="6629400" y="6324600"/>
            <a:ext cx="2514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Trơ về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657600"/>
            <a:ext cx="7696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Tính giá trị của biểu thức tại x = 36</a:t>
            </a:r>
          </a:p>
          <a:p>
            <a:pPr algn="r"/>
            <a:r>
              <a:rPr lang="en-US" sz="2400" b="1" i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(Trích đề thi vào 10 Hà Nội, tháng 6/2012)</a:t>
            </a:r>
            <a:endParaRPr lang="en-US" sz="2400" b="1" i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5-Point Star 7"/>
          <p:cNvSpPr/>
          <p:nvPr/>
        </p:nvSpPr>
        <p:spPr>
          <a:xfrm>
            <a:off x="0" y="6019800"/>
            <a:ext cx="685800" cy="8382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971800" y="990600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 Ô SỐ 3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24384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Cho  biểu thức: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62000" y="3176588"/>
          <a:ext cx="7221537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0" name="Equation" r:id="rId4" imgW="3416040" imgH="469800" progId="Equation.DSMT4">
                  <p:embed/>
                </p:oleObj>
              </mc:Choice>
              <mc:Fallback>
                <p:oleObj name="Equation" r:id="rId4" imgW="3416040" imgH="469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176588"/>
                        <a:ext cx="7221537" cy="862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>
            <a:hlinkClick r:id="rId6" action="ppaction://hlinksldjump"/>
          </p:cNvPr>
          <p:cNvSpPr/>
          <p:nvPr/>
        </p:nvSpPr>
        <p:spPr>
          <a:xfrm>
            <a:off x="6629400" y="6324600"/>
            <a:ext cx="2514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Trơ về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6800" y="53295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i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(Trích đề thi vào 10 Hà Nội, tháng 6/2012)</a:t>
            </a:r>
            <a:endParaRPr lang="en-US" sz="2400" b="1" i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41910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Hãy tìm các giá trị nguyên của x để B(A-1) là các số nguyên.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5-Point Star 9"/>
          <p:cNvSpPr/>
          <p:nvPr/>
        </p:nvSpPr>
        <p:spPr>
          <a:xfrm>
            <a:off x="0" y="6019800"/>
            <a:ext cx="685800" cy="8382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514600" y="457200"/>
            <a:ext cx="518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 Ô SỐ 4 VÀ SỐ 5(thi dãy nào làm nhanh hơn) 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22098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4.Cho  biểu thức: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35275" y="2057400"/>
          <a:ext cx="63087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0" name="Equation" r:id="rId4" imgW="2984400" imgH="457200" progId="Equation.DSMT4">
                  <p:embed/>
                </p:oleObj>
              </mc:Choice>
              <mc:Fallback>
                <p:oleObj name="Equation" r:id="rId4" imgW="298440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2057400"/>
                        <a:ext cx="630872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>
            <a:hlinkClick r:id="rId6" action="ppaction://hlinksldjump"/>
          </p:cNvPr>
          <p:cNvSpPr/>
          <p:nvPr/>
        </p:nvSpPr>
        <p:spPr>
          <a:xfrm>
            <a:off x="6629400" y="6324600"/>
            <a:ext cx="2514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Trơ về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6800" y="58629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i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(Trích đề thi vào 10 Hà Nội, tháng 6/2012)</a:t>
            </a:r>
            <a:endParaRPr lang="en-US" sz="2400" b="1" i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3200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Tìm x để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981200" y="3048000"/>
          <a:ext cx="1752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1" name="Equation" r:id="rId7" imgW="431640" imgH="393480" progId="Equation.DSMT4">
                  <p:embed/>
                </p:oleObj>
              </mc:Choice>
              <mc:Fallback>
                <p:oleObj name="Equation" r:id="rId7" imgW="43164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048000"/>
                        <a:ext cx="17526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5-Point Star 10"/>
          <p:cNvSpPr/>
          <p:nvPr/>
        </p:nvSpPr>
        <p:spPr>
          <a:xfrm>
            <a:off x="0" y="6019800"/>
            <a:ext cx="685800" cy="8382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3886200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5.Cho  biểu thức: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968625" y="4038600"/>
          <a:ext cx="41036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2" name="Equation" r:id="rId9" imgW="1473120" imgH="457200" progId="Equation.DSMT4">
                  <p:embed/>
                </p:oleObj>
              </mc:Choice>
              <mc:Fallback>
                <p:oleObj name="Equation" r:id="rId9" imgW="147312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25" y="4038600"/>
                        <a:ext cx="41036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81000" y="511558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Hãy tìm các giá trị của x để 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876800" y="5181600"/>
          <a:ext cx="1828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3" name="Equation" r:id="rId11" imgW="825480" imgH="241200" progId="Equation.DSMT4">
                  <p:embed/>
                </p:oleObj>
              </mc:Choice>
              <mc:Fallback>
                <p:oleObj name="Equation" r:id="rId11" imgW="82548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181600"/>
                        <a:ext cx="1828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971800" y="990600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Ô SỐ 5 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>
            <a:hlinkClick r:id="rId3" action="ppaction://hlinksldjump"/>
          </p:cNvPr>
          <p:cNvSpPr/>
          <p:nvPr/>
        </p:nvSpPr>
        <p:spPr>
          <a:xfrm>
            <a:off x="6629400" y="6324600"/>
            <a:ext cx="2514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Trơ về</a:t>
            </a:r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0" y="6019800"/>
            <a:ext cx="685800" cy="8382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2806005"/>
            <a:ext cx="7239000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HÃY CHO BIẾT KỲ THI VÀO LỚP 10 THPT THƯỜNG DIỄN RA VÀO THÁNG MẤY?</a:t>
            </a:r>
            <a:endParaRPr lang="en-US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://iedu.idd.vn/Schools/Images/54642a55f87e1a20f84a0e08DSC_5205-2.jpg"/>
          <p:cNvSpPr>
            <a:spLocks noChangeAspect="1" noChangeArrowheads="1"/>
          </p:cNvSpPr>
          <p:nvPr/>
        </p:nvSpPr>
        <p:spPr bwMode="auto">
          <a:xfrm>
            <a:off x="155575" y="-144463"/>
            <a:ext cx="21336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http://iedu.idd.vn/Schools/Images/54642a55f87e1a20f84a0e08DSC_5205-2.jpg"/>
          <p:cNvSpPr>
            <a:spLocks noChangeAspect="1" noChangeArrowheads="1"/>
          </p:cNvSpPr>
          <p:nvPr/>
        </p:nvSpPr>
        <p:spPr bwMode="auto">
          <a:xfrm>
            <a:off x="155575" y="-144463"/>
            <a:ext cx="21336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2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3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4"/>
          <p:cNvGrpSpPr/>
          <p:nvPr/>
        </p:nvGrpSpPr>
        <p:grpSpPr>
          <a:xfrm>
            <a:off x="0" y="228600"/>
            <a:ext cx="9144000" cy="838200"/>
            <a:chOff x="0" y="0"/>
            <a:chExt cx="9144000" cy="838200"/>
          </a:xfrm>
        </p:grpSpPr>
        <p:sp>
          <p:nvSpPr>
            <p:cNvPr id="59" name="TextBox 58"/>
            <p:cNvSpPr txBox="1"/>
            <p:nvPr/>
          </p:nvSpPr>
          <p:spPr>
            <a:xfrm>
              <a:off x="685800" y="152400"/>
              <a:ext cx="3352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u="sng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800" b="1" u="sng" dirty="0" smtClean="0">
                  <a:latin typeface="Times New Roman" pitchFamily="18" charset="0"/>
                  <a:cs typeface="Times New Roman" pitchFamily="18" charset="0"/>
                </a:rPr>
                <a:t> 1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: Cho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6151" name="Object 7"/>
            <p:cNvGraphicFramePr>
              <a:graphicFrameLocks noChangeAspect="1"/>
            </p:cNvGraphicFramePr>
            <p:nvPr/>
          </p:nvGraphicFramePr>
          <p:xfrm>
            <a:off x="3997325" y="76200"/>
            <a:ext cx="5037138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4" name="Equation" r:id="rId6" imgW="1866600" imgH="457200" progId="Equation.3">
                    <p:embed/>
                  </p:oleObj>
                </mc:Choice>
                <mc:Fallback>
                  <p:oleObj name="Equation" r:id="rId6" imgW="1866600" imgH="4572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7325" y="76200"/>
                          <a:ext cx="5037138" cy="762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7239000" y="1143000"/>
          <a:ext cx="1600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5" name="Equation" r:id="rId8" imgW="685800" imgH="457200" progId="Equation.3">
                  <p:embed/>
                </p:oleObj>
              </mc:Choice>
              <mc:Fallback>
                <p:oleObj name="Equation" r:id="rId8" imgW="68580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1143000"/>
                        <a:ext cx="1600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04800" y="12192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Hãy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rút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gọn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biểu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thức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A?</a:t>
            </a:r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Cloud 18"/>
          <p:cNvSpPr/>
          <p:nvPr/>
        </p:nvSpPr>
        <p:spPr>
          <a:xfrm>
            <a:off x="-152400" y="2209800"/>
            <a:ext cx="9296400" cy="1447800"/>
          </a:xfrm>
          <a:prstGeom prst="cloud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Hãy rút gọn biểu thức A?</a:t>
            </a:r>
            <a:endParaRPr lang="en-US" sz="28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9600" y="2514600"/>
            <a:ext cx="7543800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Muốn rút gọn biểu thức ta thường sử dụng những kiến thức nào đã học?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Horizontal Scroll 27"/>
          <p:cNvSpPr/>
          <p:nvPr/>
        </p:nvSpPr>
        <p:spPr>
          <a:xfrm>
            <a:off x="-228600" y="3048000"/>
            <a:ext cx="9372600" cy="43434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33400" y="3657600"/>
            <a:ext cx="8610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Các phương pháp phân tích đa thức thành nhân tử.</a:t>
            </a:r>
          </a:p>
          <a:p>
            <a:pPr marL="342900" indent="-342900">
              <a:buAutoNum type="arabicPeriod"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Quy tắc cộng, trừ, nhân, chia các phân thức.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5. Dùng hằng đẳng thức</a:t>
            </a:r>
          </a:p>
          <a:p>
            <a:pPr marL="342900" indent="-342900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6….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 animBg="1"/>
      <p:bldP spid="20" grpId="0" animBg="1"/>
      <p:bldP spid="20" grpId="1" animBg="1"/>
      <p:bldP spid="28" grpId="0" animBg="1"/>
      <p:bldP spid="28" grpId="1" animBg="1"/>
      <p:bldP spid="30" grpId="0"/>
      <p:bldP spid="3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://iedu.idd.vn/Schools/Images/54642a55f87e1a20f84a0e08DSC_5205-2.jpg"/>
          <p:cNvSpPr>
            <a:spLocks noChangeAspect="1" noChangeArrowheads="1"/>
          </p:cNvSpPr>
          <p:nvPr/>
        </p:nvSpPr>
        <p:spPr bwMode="auto">
          <a:xfrm>
            <a:off x="155575" y="-144463"/>
            <a:ext cx="21336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http://iedu.idd.vn/Schools/Images/54642a55f87e1a20f84a0e08DSC_5205-2.jpg"/>
          <p:cNvSpPr>
            <a:spLocks noChangeAspect="1" noChangeArrowheads="1"/>
          </p:cNvSpPr>
          <p:nvPr/>
        </p:nvSpPr>
        <p:spPr bwMode="auto">
          <a:xfrm>
            <a:off x="155575" y="-144463"/>
            <a:ext cx="21336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9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4"/>
          <p:cNvGrpSpPr/>
          <p:nvPr/>
        </p:nvGrpSpPr>
        <p:grpSpPr>
          <a:xfrm>
            <a:off x="0" y="0"/>
            <a:ext cx="9144000" cy="838200"/>
            <a:chOff x="0" y="0"/>
            <a:chExt cx="9144000" cy="838200"/>
          </a:xfrm>
        </p:grpSpPr>
        <p:sp>
          <p:nvSpPr>
            <p:cNvPr id="59" name="TextBox 58"/>
            <p:cNvSpPr txBox="1"/>
            <p:nvPr/>
          </p:nvSpPr>
          <p:spPr>
            <a:xfrm>
              <a:off x="685800" y="152400"/>
              <a:ext cx="3352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u="sng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800" b="1" u="sng" dirty="0" smtClean="0">
                  <a:latin typeface="Times New Roman" pitchFamily="18" charset="0"/>
                  <a:cs typeface="Times New Roman" pitchFamily="18" charset="0"/>
                </a:rPr>
                <a:t> 1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: Cho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6151" name="Object 7"/>
            <p:cNvGraphicFramePr>
              <a:graphicFrameLocks noChangeAspect="1"/>
            </p:cNvGraphicFramePr>
            <p:nvPr/>
          </p:nvGraphicFramePr>
          <p:xfrm>
            <a:off x="3997325" y="76200"/>
            <a:ext cx="5037138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30" name="Equation" r:id="rId6" imgW="1866600" imgH="457200" progId="Equation.3">
                    <p:embed/>
                  </p:oleObj>
                </mc:Choice>
                <mc:Fallback>
                  <p:oleObj name="Equation" r:id="rId6" imgW="1866600" imgH="4572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7325" y="76200"/>
                          <a:ext cx="5037138" cy="762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7696200" y="1066800"/>
          <a:ext cx="1143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1" name="Equation" r:id="rId8" imgW="685800" imgH="457200" progId="Equation.3">
                  <p:embed/>
                </p:oleObj>
              </mc:Choice>
              <mc:Fallback>
                <p:oleObj name="Equation" r:id="rId8" imgW="68580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1066800"/>
                        <a:ext cx="11430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04800" y="19812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Biểu thức A sau khi đã thu gọn: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85800" y="3048000"/>
            <a:ext cx="7696200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Hãy đặt ra một số câu hỏi phù hợp với biểu thức A </a:t>
            </a:r>
            <a:r>
              <a:rPr lang="en-US" sz="2800" b="1" i="1" u="sng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đã thu gọn </a:t>
            </a:r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và trình bày phương pháp làm?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562600" y="1828800"/>
          <a:ext cx="1981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2" name="Equation" r:id="rId10" imgW="761760" imgH="457200" progId="Equation.DSMT4">
                  <p:embed/>
                </p:oleObj>
              </mc:Choice>
              <mc:Fallback>
                <p:oleObj name="Equation" r:id="rId10" imgW="76176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828800"/>
                        <a:ext cx="1981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314980"/>
            <a:ext cx="8001000" cy="1384995"/>
          </a:xfrm>
          <a:prstGeom prst="rect">
            <a:avLst/>
          </a:prstGeom>
          <a:ln>
            <a:solidFill>
              <a:srgbClr val="FF33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 hỏi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bằng một số cho trước nào đó, ví dụ: Tìm x để A = a  (a là tham số)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1967805"/>
            <a:ext cx="8001000" cy="1384995"/>
          </a:xfrm>
          <a:prstGeom prst="rect">
            <a:avLst/>
          </a:prstGeom>
          <a:ln>
            <a:solidFill>
              <a:srgbClr val="FF3300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pháp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làm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0"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Rút gọn biểu thức 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trình A = a  để tìm giá trị của ẩn.</a:t>
            </a:r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4724400"/>
            <a:ext cx="8001000" cy="1815882"/>
          </a:xfrm>
          <a:prstGeom prst="rect">
            <a:avLst/>
          </a:prstGeom>
          <a:ln>
            <a:solidFill>
              <a:srgbClr val="FF33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pháp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làm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en-US" sz="2800" dirty="0" smtClean="0"/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Thay giá trị của biến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thức đã thu gọn rồi tính giá trị biểu thức số.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3617893"/>
            <a:ext cx="8001000" cy="954107"/>
          </a:xfrm>
          <a:prstGeom prst="rect">
            <a:avLst/>
          </a:prstGeom>
          <a:ln>
            <a:solidFill>
              <a:srgbClr val="FF33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 hỏi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biến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819400"/>
            <a:ext cx="8382000" cy="1815882"/>
          </a:xfrm>
          <a:prstGeom prst="rect">
            <a:avLst/>
          </a:prstGeom>
          <a:ln>
            <a:solidFill>
              <a:srgbClr val="FF33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 hỏi 4: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ẩn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nguyên. Giả sử biểu thức đã cho là một phân thức: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4648200"/>
            <a:ext cx="8839200" cy="2246769"/>
          </a:xfrm>
          <a:prstGeom prst="rect">
            <a:avLst/>
          </a:prstGeom>
          <a:ln>
            <a:solidFill>
              <a:srgbClr val="FF3300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pháp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làm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/>
            <a:r>
              <a:rPr lang="en-US" sz="2800" smtClean="0"/>
              <a:t> -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Tách biểu thức A về dạng</a:t>
            </a:r>
          </a:p>
          <a:p>
            <a:pPr lvl="0"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với </a:t>
            </a:r>
          </a:p>
          <a:p>
            <a:pPr lvl="0" algn="just"/>
            <a:r>
              <a:rPr lang="en-US" sz="2800" smtClean="0"/>
              <a:t>-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Lập luận để cho </a:t>
            </a:r>
            <a:r>
              <a:rPr lang="en-US" sz="28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g(x) là ước của b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, hay </a:t>
            </a:r>
            <a:r>
              <a:rPr lang="en-US" sz="28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g(x) là ước của d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rồi giải từng phương trình đơn giản để tìm x phù hợp.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0"/>
            <a:ext cx="8382000" cy="1384995"/>
          </a:xfrm>
          <a:prstGeom prst="rect">
            <a:avLst/>
          </a:prstGeom>
          <a:ln>
            <a:solidFill>
              <a:srgbClr val="FF33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 hỏi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thỏa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đó ( vd: tìm x để A &gt; b với         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371600"/>
            <a:ext cx="8382000" cy="1384995"/>
          </a:xfrm>
          <a:prstGeom prst="rect">
            <a:avLst/>
          </a:prstGeom>
          <a:ln>
            <a:solidFill>
              <a:srgbClr val="FF3300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pháp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làm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Thu gọn 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Giải bất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trình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A &gt;b  để tìm giá trị của ẩn.</a:t>
            </a:r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14400" y="3733800"/>
          <a:ext cx="2743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3" name="Equation" r:id="rId3" imgW="622080" imgH="419040" progId="Equation.DSMT4">
                  <p:embed/>
                </p:oleObj>
              </mc:Choice>
              <mc:Fallback>
                <p:oleObj name="Equation" r:id="rId3" imgW="622080" imgH="4190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733800"/>
                        <a:ext cx="2743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419600" y="4953000"/>
          <a:ext cx="3962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4" name="Equation" r:id="rId5" imgW="2286000" imgH="419040" progId="Equation.DSMT4">
                  <p:embed/>
                </p:oleObj>
              </mc:Choice>
              <mc:Fallback>
                <p:oleObj name="Equation" r:id="rId5" imgW="228600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953000"/>
                        <a:ext cx="3962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295400" y="5562600"/>
          <a:ext cx="1828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5" name="Equation" r:id="rId7" imgW="749160" imgH="203040" progId="Equation.DSMT4">
                  <p:embed/>
                </p:oleObj>
              </mc:Choice>
              <mc:Fallback>
                <p:oleObj name="Equation" r:id="rId7" imgW="74916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562600"/>
                        <a:ext cx="1828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638800" y="990600"/>
          <a:ext cx="609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6" name="Equation" r:id="rId9" imgW="368280" imgH="177480" progId="Equation.DSMT4">
                  <p:embed/>
                </p:oleObj>
              </mc:Choice>
              <mc:Fallback>
                <p:oleObj name="Equation" r:id="rId9" imgW="36828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990600"/>
                        <a:ext cx="6096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85800" y="472857"/>
            <a:ext cx="8001000" cy="1384995"/>
          </a:xfrm>
          <a:prstGeom prst="rect">
            <a:avLst/>
          </a:prstGeom>
          <a:ln>
            <a:solidFill>
              <a:srgbClr val="FF33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 hỏi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smtClean="0"/>
              <a:t> </a:t>
            </a:r>
            <a:endParaRPr lang="en-US" sz="2800" dirty="0" smtClean="0"/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thức (giả sử biểu với biểu thức B).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685800" y="1844457"/>
            <a:ext cx="8001000" cy="3539430"/>
          </a:xfrm>
          <a:prstGeom prst="rect">
            <a:avLst/>
          </a:prstGeom>
          <a:ln>
            <a:solidFill>
              <a:srgbClr val="FF33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pháp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làm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thường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sẽ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thức B =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m ;   B =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A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+ m   hoặc B =  m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Đánh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biểu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thức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biến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đổi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trên để tìm GTLL hoặc GTNN.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181600" y="3048000"/>
          <a:ext cx="1371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5" name="Equation" r:id="rId3" imgW="355320" imgH="419040" progId="Equation.DSMT4">
                  <p:embed/>
                </p:oleObj>
              </mc:Choice>
              <mc:Fallback>
                <p:oleObj name="Equation" r:id="rId3" imgW="355320" imgH="4190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048000"/>
                        <a:ext cx="13716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800600" y="3124200"/>
          <a:ext cx="3746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6" name="Equation" r:id="rId5" imgW="139680" imgH="152280" progId="Equation.DSMT4">
                  <p:embed/>
                </p:oleObj>
              </mc:Choice>
              <mc:Fallback>
                <p:oleObj name="Equation" r:id="rId5" imgW="139680" imgH="1522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124200"/>
                        <a:ext cx="3746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://iedu.idd.vn/Schools/Images/54642a55f87e1a20f84a0e08DSC_5205-2.jpg"/>
          <p:cNvSpPr>
            <a:spLocks noChangeAspect="1" noChangeArrowheads="1"/>
          </p:cNvSpPr>
          <p:nvPr/>
        </p:nvSpPr>
        <p:spPr bwMode="auto">
          <a:xfrm>
            <a:off x="155575" y="-144463"/>
            <a:ext cx="21336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http://iedu.idd.vn/Schools/Images/54642a55f87e1a20f84a0e08DSC_5205-2.jpg"/>
          <p:cNvSpPr>
            <a:spLocks noChangeAspect="1" noChangeArrowheads="1"/>
          </p:cNvSpPr>
          <p:nvPr/>
        </p:nvSpPr>
        <p:spPr bwMode="auto">
          <a:xfrm>
            <a:off x="155575" y="-144463"/>
            <a:ext cx="21336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4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5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4"/>
          <p:cNvGrpSpPr/>
          <p:nvPr/>
        </p:nvGrpSpPr>
        <p:grpSpPr>
          <a:xfrm>
            <a:off x="0" y="228600"/>
            <a:ext cx="9144000" cy="838200"/>
            <a:chOff x="0" y="0"/>
            <a:chExt cx="9144000" cy="838200"/>
          </a:xfrm>
        </p:grpSpPr>
        <p:sp>
          <p:nvSpPr>
            <p:cNvPr id="59" name="TextBox 58"/>
            <p:cNvSpPr txBox="1"/>
            <p:nvPr/>
          </p:nvSpPr>
          <p:spPr>
            <a:xfrm>
              <a:off x="685800" y="152400"/>
              <a:ext cx="3352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u="sng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800" b="1" u="sng" dirty="0" smtClean="0">
                  <a:latin typeface="Times New Roman" pitchFamily="18" charset="0"/>
                  <a:cs typeface="Times New Roman" pitchFamily="18" charset="0"/>
                </a:rPr>
                <a:t> 1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: Cho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6151" name="Object 7"/>
            <p:cNvGraphicFramePr>
              <a:graphicFrameLocks noChangeAspect="1"/>
            </p:cNvGraphicFramePr>
            <p:nvPr/>
          </p:nvGraphicFramePr>
          <p:xfrm>
            <a:off x="3997325" y="76200"/>
            <a:ext cx="5037138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56" name="Equation" r:id="rId6" imgW="1866600" imgH="457200" progId="Equation.3">
                    <p:embed/>
                  </p:oleObj>
                </mc:Choice>
                <mc:Fallback>
                  <p:oleObj name="Equation" r:id="rId6" imgW="1866600" imgH="4572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7325" y="76200"/>
                          <a:ext cx="5037138" cy="762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7239000" y="1219200"/>
          <a:ext cx="1371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7" name="Equation" r:id="rId8" imgW="685800" imgH="457200" progId="Equation.3">
                  <p:embed/>
                </p:oleObj>
              </mc:Choice>
              <mc:Fallback>
                <p:oleObj name="Equation" r:id="rId8" imgW="68580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1219200"/>
                        <a:ext cx="13716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04800" y="1371600"/>
            <a:ext cx="883920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Hãy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rút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gọn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biểu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thức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A?</a:t>
            </a:r>
          </a:p>
          <a:p>
            <a:pPr marL="514350" indent="-514350">
              <a:buAutoNum type="alphaL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Tìm các giá trị của x để </a:t>
            </a:r>
          </a:p>
          <a:p>
            <a:pPr marL="514350" indent="-514350">
              <a:buFontTx/>
              <a:buAutoNum type="alphaL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lphaLcParenR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Tính giá trị của A khi</a:t>
            </a:r>
          </a:p>
          <a:p>
            <a:pPr marL="514350" indent="-514350">
              <a:buFontTx/>
              <a:buAutoNum type="alphaL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lphaLcParenR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Tìm giá trị của x để A&lt;1.</a:t>
            </a:r>
          </a:p>
          <a:p>
            <a:pPr marL="514350" indent="-514350">
              <a:buFontTx/>
              <a:buAutoNum type="alphaL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lphaLcParenR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Tìm các giá trị nguyên của x để A là số nguyên;</a:t>
            </a:r>
          </a:p>
          <a:p>
            <a:pPr marL="514350" indent="-514350">
              <a:buAutoNum type="alphaL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Tìm giá trị lớn nhất của biểu thức A</a:t>
            </a:r>
          </a:p>
          <a:p>
            <a:pPr marL="514350" indent="-514350">
              <a:buAutoNum type="alphaL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9"/>
          <p:cNvGraphicFramePr>
            <a:graphicFrameLocks noChangeAspect="1"/>
          </p:cNvGraphicFramePr>
          <p:nvPr/>
        </p:nvGraphicFramePr>
        <p:xfrm>
          <a:off x="4495800" y="2590800"/>
          <a:ext cx="1371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8" name="Equation" r:id="rId10" imgW="380880" imgH="393480" progId="Equation.DSMT4">
                  <p:embed/>
                </p:oleObj>
              </mc:Choice>
              <mc:Fallback>
                <p:oleObj name="Equation" r:id="rId10" imgW="3808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590800"/>
                        <a:ext cx="1371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4267200" y="3429000"/>
          <a:ext cx="27432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9" name="Equation" r:id="rId12" imgW="1587240" imgH="266400" progId="Equation.DSMT4">
                  <p:embed/>
                </p:oleObj>
              </mc:Choice>
              <mc:Fallback>
                <p:oleObj name="Equation" r:id="rId12" imgW="1587240" imgH="266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429000"/>
                        <a:ext cx="27432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85800" y="1935063"/>
            <a:ext cx="8077200" cy="4846737"/>
            <a:chOff x="381000" y="3058180"/>
            <a:chExt cx="8077200" cy="4846737"/>
          </a:xfrm>
        </p:grpSpPr>
        <p:sp>
          <p:nvSpPr>
            <p:cNvPr id="4" name="TextBox 3"/>
            <p:cNvSpPr txBox="1"/>
            <p:nvPr/>
          </p:nvSpPr>
          <p:spPr>
            <a:xfrm>
              <a:off x="381000" y="3058180"/>
              <a:ext cx="800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MỘT </a:t>
              </a:r>
              <a:r>
                <a:rPr lang="en-US" sz="2800" b="1" smtClean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SỐ CÂU HỎI </a:t>
              </a:r>
              <a:r>
                <a:rPr lang="en-US" sz="2800" b="1" dirty="0" smtClean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LIÊN QUAN  KHÁC.</a:t>
              </a:r>
              <a:endPara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57200" y="3657600"/>
              <a:ext cx="8001000" cy="4247317"/>
            </a:xfrm>
            <a:prstGeom prst="rect">
              <a:avLst/>
            </a:prstGeom>
            <a:ln>
              <a:solidFill>
                <a:srgbClr val="FF3300"/>
              </a:solidFill>
            </a:ln>
          </p:spPr>
          <p:txBody>
            <a:bodyPr wrap="square">
              <a:spAutoFit/>
            </a:bodyPr>
            <a:lstStyle/>
            <a:p>
              <a:endPara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514350" indent="-514350">
                <a:buAutoNum type="arabicPeriod" startAt="6"/>
              </a:pPr>
              <a:r>
                <a:rPr lang="en-US" sz="3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Tìm</a:t>
              </a:r>
              <a:r>
                <a:rPr lang="en-US" sz="3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gia</a:t>
              </a:r>
              <a:r>
                <a:rPr lang="en-US" sz="3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́ trị </a:t>
              </a:r>
              <a:r>
                <a:rPr lang="en-US" sz="3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của</a:t>
              </a:r>
              <a:r>
                <a:rPr lang="en-US" sz="3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m </a:t>
              </a:r>
              <a:r>
                <a:rPr lang="en-US" sz="3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đê</a:t>
              </a:r>
              <a:r>
                <a:rPr lang="en-US" sz="3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̉ </a:t>
              </a:r>
              <a:r>
                <a:rPr lang="en-US" sz="3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phương</a:t>
              </a:r>
              <a:r>
                <a:rPr lang="en-US" sz="3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trình</a:t>
              </a:r>
              <a:r>
                <a:rPr lang="en-US" sz="30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                        </a:t>
              </a:r>
            </a:p>
            <a:p>
              <a:pPr marL="514350" indent="-514350">
                <a:buAutoNum type="alphaLcParenR"/>
              </a:pPr>
              <a:r>
                <a:rPr lang="en-US" sz="30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Có </a:t>
              </a:r>
              <a:r>
                <a:rPr lang="en-US" sz="3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nghiệm</a:t>
              </a:r>
              <a:r>
                <a:rPr lang="en-US" sz="3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30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biệt</a:t>
              </a:r>
            </a:p>
            <a:p>
              <a:pPr marL="514350" indent="-514350">
                <a:buAutoNum type="alphaLcParenR"/>
              </a:pPr>
              <a:r>
                <a:rPr lang="en-US" sz="30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Có </a:t>
              </a:r>
              <a:r>
                <a:rPr lang="en-US" sz="3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nghiệm</a:t>
              </a:r>
              <a:r>
                <a:rPr lang="en-US" sz="3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cùng</a:t>
              </a:r>
              <a:r>
                <a:rPr lang="en-US" sz="30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dấu</a:t>
              </a:r>
            </a:p>
            <a:p>
              <a:pPr marL="514350" indent="-514350">
                <a:buAutoNum type="alphaLcParenR"/>
              </a:pPr>
              <a:r>
                <a:rPr lang="en-US" sz="30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Có </a:t>
              </a:r>
              <a:r>
                <a:rPr lang="en-US" sz="3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nghiệm</a:t>
              </a:r>
              <a:r>
                <a:rPr lang="en-US" sz="3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trái</a:t>
              </a:r>
              <a:r>
                <a:rPr lang="en-US" sz="30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dấu </a:t>
              </a:r>
            </a:p>
            <a:p>
              <a:pPr marL="514350" indent="-514350">
                <a:buAutoNum type="alphaLcParenR"/>
              </a:pPr>
              <a:r>
                <a:rPr lang="en-US" sz="30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Có hai </a:t>
              </a:r>
              <a:r>
                <a:rPr lang="en-US" sz="300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nghiệm</a:t>
              </a:r>
              <a:r>
                <a:rPr lang="en-US" sz="30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dương</a:t>
              </a:r>
            </a:p>
            <a:p>
              <a:pPr marL="514350" indent="-514350">
                <a:buAutoNum type="alphaLcParenR"/>
              </a:pPr>
              <a:r>
                <a:rPr lang="en-US" sz="30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Có </a:t>
              </a:r>
              <a:r>
                <a:rPr lang="en-US" sz="3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nghiệm</a:t>
              </a:r>
              <a:r>
                <a:rPr lang="en-US" sz="3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marL="514350" indent="-514350">
                <a:buAutoNum type="arabicPeriod" startAt="6"/>
              </a:pPr>
              <a:endPara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514350" indent="-514350"/>
              <a:endPara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1201" name="Object 1"/>
            <p:cNvGraphicFramePr>
              <a:graphicFrameLocks noChangeAspect="1"/>
            </p:cNvGraphicFramePr>
            <p:nvPr/>
          </p:nvGraphicFramePr>
          <p:xfrm>
            <a:off x="6324600" y="4171117"/>
            <a:ext cx="2133600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06" name="Equation" r:id="rId4" imgW="799920" imgH="241200" progId="Equation.DSMT4">
                    <p:embed/>
                  </p:oleObj>
                </mc:Choice>
                <mc:Fallback>
                  <p:oleObj name="Equation" r:id="rId4" imgW="799920" imgH="241200" progId="Equation.DSMT4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24600" y="4171117"/>
                          <a:ext cx="2133600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03" name="Object 3"/>
            <p:cNvGraphicFramePr>
              <a:graphicFrameLocks noChangeAspect="1"/>
            </p:cNvGraphicFramePr>
            <p:nvPr/>
          </p:nvGraphicFramePr>
          <p:xfrm>
            <a:off x="3429000" y="6380917"/>
            <a:ext cx="4114800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07" name="Equation" r:id="rId6" imgW="1638300" imgH="241300" progId="Equation.3">
                    <p:embed/>
                  </p:oleObj>
                </mc:Choice>
                <mc:Fallback>
                  <p:oleObj name="Equation" r:id="rId6" imgW="1638300" imgH="2413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9000" y="6380917"/>
                          <a:ext cx="4114800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Cloud Callout 7"/>
          <p:cNvSpPr/>
          <p:nvPr/>
        </p:nvSpPr>
        <p:spPr>
          <a:xfrm>
            <a:off x="762000" y="0"/>
            <a:ext cx="7467600" cy="1828800"/>
          </a:xfrm>
          <a:prstGeom prst="cloudCallout">
            <a:avLst>
              <a:gd name="adj1" fmla="val -16826"/>
              <a:gd name="adj2" fmla="val 37955"/>
            </a:avLst>
          </a:prstGeom>
          <a:solidFill>
            <a:schemeClr val="bg1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Hãy đặt ra một số câu hỏi liên quan khác?</a:t>
            </a:r>
            <a:endParaRPr lang="en-US" sz="32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>
    <p:zo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34">
            <a:hlinkClick r:id="" action="ppaction://noaction"/>
          </p:cNvPr>
          <p:cNvSpPr/>
          <p:nvPr/>
        </p:nvSpPr>
        <p:spPr>
          <a:xfrm>
            <a:off x="0" y="3429000"/>
            <a:ext cx="2286000" cy="3124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en-US" sz="6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1313" name="Picture 1" descr="C:\Users\Administrator\Desktop\140429_dai-tuong-vo-nguyen-gia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4762500" cy="2971800"/>
          </a:xfrm>
          <a:prstGeom prst="rect">
            <a:avLst/>
          </a:prstGeom>
          <a:noFill/>
        </p:spPr>
      </p:pic>
      <p:pic>
        <p:nvPicPr>
          <p:cNvPr id="141315" name="Picture 3" descr="C:\Users\Administrator\Desktop\140429_chien dich ho chi min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429000"/>
            <a:ext cx="4762500" cy="3429000"/>
          </a:xfrm>
          <a:prstGeom prst="rect">
            <a:avLst/>
          </a:prstGeom>
          <a:noFill/>
        </p:spPr>
      </p:pic>
      <p:pic>
        <p:nvPicPr>
          <p:cNvPr id="141316" name="Picture 4" descr="C:\Users\Administrator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457200"/>
            <a:ext cx="4419600" cy="2971800"/>
          </a:xfrm>
          <a:prstGeom prst="rect">
            <a:avLst/>
          </a:prstGeom>
          <a:noFill/>
        </p:spPr>
      </p:pic>
      <p:pic>
        <p:nvPicPr>
          <p:cNvPr id="141317" name="Picture 5" descr="C:\Users\Administrator\Desktop\140429_nu biet dong sai go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3429000"/>
            <a:ext cx="4419600" cy="3429000"/>
          </a:xfrm>
          <a:prstGeom prst="rect">
            <a:avLst/>
          </a:prstGeom>
          <a:noFill/>
        </p:spPr>
      </p:pic>
      <p:sp>
        <p:nvSpPr>
          <p:cNvPr id="40" name="Rectangle 39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TÌM CHỦ ĐỀ CHO NHỮNG MIẾNG GHÉP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>
            <a:hlinkClick r:id="rId6" action="ppaction://hlinksldjump"/>
          </p:cNvPr>
          <p:cNvSpPr/>
          <p:nvPr/>
        </p:nvSpPr>
        <p:spPr>
          <a:xfrm>
            <a:off x="0" y="533400"/>
            <a:ext cx="4724400" cy="28956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9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>
            <a:hlinkClick r:id="rId7" action="ppaction://hlinksldjump"/>
          </p:cNvPr>
          <p:cNvSpPr/>
          <p:nvPr/>
        </p:nvSpPr>
        <p:spPr>
          <a:xfrm>
            <a:off x="4724400" y="533400"/>
            <a:ext cx="4419600" cy="28956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9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>
            <a:hlinkClick r:id="rId8" action="ppaction://hlinksldjump"/>
          </p:cNvPr>
          <p:cNvSpPr/>
          <p:nvPr/>
        </p:nvSpPr>
        <p:spPr>
          <a:xfrm>
            <a:off x="0" y="3429000"/>
            <a:ext cx="3048000" cy="3429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9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>
            <a:hlinkClick r:id="rId9" action="ppaction://hlinksldjump"/>
          </p:cNvPr>
          <p:cNvSpPr/>
          <p:nvPr/>
        </p:nvSpPr>
        <p:spPr>
          <a:xfrm>
            <a:off x="3048000" y="3429000"/>
            <a:ext cx="3048000" cy="3429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9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>
            <a:hlinkClick r:id="rId10" action="ppaction://hlinksldjump"/>
          </p:cNvPr>
          <p:cNvSpPr/>
          <p:nvPr/>
        </p:nvSpPr>
        <p:spPr>
          <a:xfrm>
            <a:off x="6096000" y="3429000"/>
            <a:ext cx="3048000" cy="3429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9600" b="1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8" grpId="0" animBg="1"/>
      <p:bldP spid="49" grpId="0" animBg="1"/>
      <p:bldP spid="5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0662&quot;&gt;&lt;object type=&quot;3&quot; unique_id=&quot;10663&quot;&gt;&lt;property id=&quot;20148&quot; value=&quot;5&quot;/&gt;&lt;property id=&quot;20300&quot; value=&quot;Slide 1 - &amp;quot;`&amp;quot;&quot;/&gt;&lt;property id=&quot;20307&quot; value=&quot;365&quot;/&gt;&lt;/object&gt;&lt;object type=&quot;3&quot; unique_id=&quot;10664&quot;&gt;&lt;property id=&quot;20148&quot; value=&quot;5&quot;/&gt;&lt;property id=&quot;20300&quot; value=&quot;Slide 2&quot;/&gt;&lt;property id=&quot;20307&quot; value=&quot;329&quot;/&gt;&lt;/object&gt;&lt;object type=&quot;3&quot; unique_id=&quot;10665&quot;&gt;&lt;property id=&quot;20148&quot; value=&quot;5&quot;/&gt;&lt;property id=&quot;20300&quot; value=&quot;Slide 3&quot;/&gt;&lt;property id=&quot;20307&quot; value=&quot;331&quot;/&gt;&lt;/object&gt;&lt;object type=&quot;3&quot; unique_id=&quot;10666&quot;&gt;&lt;property id=&quot;20148&quot; value=&quot;5&quot;/&gt;&lt;property id=&quot;20300&quot; value=&quot;Slide 4&quot;/&gt;&lt;property id=&quot;20307&quot; value=&quot;303&quot;/&gt;&lt;/object&gt;&lt;object type=&quot;3&quot; unique_id=&quot;10667&quot;&gt;&lt;property id=&quot;20148&quot; value=&quot;5&quot;/&gt;&lt;property id=&quot;20300&quot; value=&quot;Slide 5&quot;/&gt;&lt;property id=&quot;20307&quot; value=&quot;364&quot;/&gt;&lt;/object&gt;&lt;object type=&quot;3&quot; unique_id=&quot;10668&quot;&gt;&lt;property id=&quot;20148&quot; value=&quot;5&quot;/&gt;&lt;property id=&quot;20300&quot; value=&quot;Slide 6&quot;/&gt;&lt;property id=&quot;20307&quot; value=&quot;317&quot;/&gt;&lt;/object&gt;&lt;object type=&quot;3&quot; unique_id=&quot;10669&quot;&gt;&lt;property id=&quot;20148&quot; value=&quot;5&quot;/&gt;&lt;property id=&quot;20300&quot; value=&quot;Slide 7&quot;/&gt;&lt;property id=&quot;20307&quot; value=&quot;334&quot;/&gt;&lt;/object&gt;&lt;object type=&quot;3&quot; unique_id=&quot;10670&quot;&gt;&lt;property id=&quot;20148&quot; value=&quot;5&quot;/&gt;&lt;property id=&quot;20300&quot; value=&quot;Slide 8&quot;/&gt;&lt;property id=&quot;20307&quot; value=&quot;316&quot;/&gt;&lt;/object&gt;&lt;object type=&quot;3&quot; unique_id=&quot;10671&quot;&gt;&lt;property id=&quot;20148&quot; value=&quot;5&quot;/&gt;&lt;property id=&quot;20300&quot; value=&quot;Slide 9&quot;/&gt;&lt;property id=&quot;20307&quot; value=&quot;354&quot;/&gt;&lt;/object&gt;&lt;object type=&quot;3&quot; unique_id=&quot;10672&quot;&gt;&lt;property id=&quot;20148&quot; value=&quot;5&quot;/&gt;&lt;property id=&quot;20300&quot; value=&quot;Slide 10&quot;/&gt;&lt;property id=&quot;20307&quot; value=&quot;355&quot;/&gt;&lt;/object&gt;&lt;object type=&quot;3&quot; unique_id=&quot;10673&quot;&gt;&lt;property id=&quot;20148&quot; value=&quot;5&quot;/&gt;&lt;property id=&quot;20300&quot; value=&quot;Slide 11&quot;/&gt;&lt;property id=&quot;20307&quot; value=&quot;356&quot;/&gt;&lt;/object&gt;&lt;object type=&quot;3&quot; unique_id=&quot;10674&quot;&gt;&lt;property id=&quot;20148&quot; value=&quot;5&quot;/&gt;&lt;property id=&quot;20300&quot; value=&quot;Slide 12&quot;/&gt;&lt;property id=&quot;20307&quot; value=&quot;358&quot;/&gt;&lt;/object&gt;&lt;object type=&quot;3&quot; unique_id=&quot;10675&quot;&gt;&lt;property id=&quot;20148&quot; value=&quot;5&quot;/&gt;&lt;property id=&quot;20300&quot; value=&quot;Slide 13&quot;/&gt;&lt;property id=&quot;20307&quot; value=&quot;361&quot;/&gt;&lt;/object&gt;&lt;object type=&quot;3&quot; unique_id=&quot;10676&quot;&gt;&lt;property id=&quot;20148&quot; value=&quot;5&quot;/&gt;&lt;property id=&quot;20300&quot; value=&quot;Slide 14&quot;/&gt;&lt;property id=&quot;20307&quot; value=&quot;363&quot;/&gt;&lt;/object&gt;&lt;/object&gt;&lt;object type=&quot;8&quot; unique_id=&quot;1069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1633</TotalTime>
  <Words>746</Words>
  <Application>Microsoft Office PowerPoint</Application>
  <PresentationFormat>On-screen Show (4:3)</PresentationFormat>
  <Paragraphs>124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`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Kim Chung Dong Anh Ha Noi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 Tinh Hung Lan</dc:creator>
  <cp:lastModifiedBy>Admin</cp:lastModifiedBy>
  <cp:revision>420</cp:revision>
  <dcterms:created xsi:type="dcterms:W3CDTF">2015-01-13T06:33:43Z</dcterms:created>
  <dcterms:modified xsi:type="dcterms:W3CDTF">2017-05-27T14:47:38Z</dcterms:modified>
</cp:coreProperties>
</file>